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7"/>
  </p:notesMasterIdLst>
  <p:sldIdLst>
    <p:sldId id="256" r:id="rId2"/>
    <p:sldId id="257" r:id="rId3"/>
    <p:sldId id="258" r:id="rId4"/>
    <p:sldId id="259" r:id="rId5"/>
    <p:sldId id="260" r:id="rId6"/>
  </p:sldIdLst>
  <p:sldSz cx="6858000" cy="9906000" type="A4"/>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B2B2B2"/>
  </p:clrMru>
</p:presentationPr>
</file>

<file path=ppt/tableStyles.xml><?xml version="1.0" encoding="utf-8"?>
<a:tblStyleLst xmlns:a="http://schemas.openxmlformats.org/drawingml/2006/main" def="{5C22544A-7EE6-4342-B048-85BDC9FD1C3A}">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2220" y="66"/>
      </p:cViewPr>
      <p:guideLst>
        <p:guide orient="horz" pos="3120"/>
        <p:guide pos="216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2370C7-1C7C-42CC-9D27-2146172CDBE0}" type="datetimeFigureOut">
              <a:rPr lang="zh-TW" altLang="en-US" smtClean="0"/>
              <a:pPr/>
              <a:t>2012/12/26</a:t>
            </a:fld>
            <a:endParaRPr lang="zh-TW" altLang="en-US"/>
          </a:p>
        </p:txBody>
      </p:sp>
      <p:sp>
        <p:nvSpPr>
          <p:cNvPr id="4" name="投影片圖像版面配置區 3"/>
          <p:cNvSpPr>
            <a:spLocks noGrp="1" noRot="1" noChangeAspect="1"/>
          </p:cNvSpPr>
          <p:nvPr>
            <p:ph type="sldImg" idx="2"/>
          </p:nvPr>
        </p:nvSpPr>
        <p:spPr>
          <a:xfrm>
            <a:off x="2241550" y="685800"/>
            <a:ext cx="23749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A4EB06-0985-41A7-9494-FBEE540AC70E}"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49A4EB06-0985-41A7-9494-FBEE540AC70E}" type="slidenum">
              <a:rPr lang="zh-TW" altLang="en-US" smtClean="0"/>
              <a:pPr/>
              <a:t>4</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49A4EB06-0985-41A7-9494-FBEE540AC70E}" type="slidenum">
              <a:rPr lang="zh-TW" altLang="en-US" smtClean="0"/>
              <a:pPr/>
              <a:t>5</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514350" y="3077282"/>
            <a:ext cx="5829300" cy="2123369"/>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2012/12/26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2012/12/26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4972050" y="396700"/>
            <a:ext cx="1543050" cy="8452203"/>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42900" y="396700"/>
            <a:ext cx="4514850" cy="8452203"/>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2012/12/26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2012/12/26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541735" y="6365523"/>
            <a:ext cx="5829300" cy="1967442"/>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2012/12/26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4290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348615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2012/12/26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BBEAD13-0566-4C6C-97E7-55F17F24B09F}" type="datetimeFigureOut">
              <a:rPr lang="zh-TW" altLang="en-US" smtClean="0"/>
              <a:pPr/>
              <a:t>2012/12/26</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BBEAD13-0566-4C6C-97E7-55F17F24B09F}" type="datetimeFigureOut">
              <a:rPr lang="zh-TW" altLang="en-US" smtClean="0"/>
              <a:pPr/>
              <a:t>2012/12/26</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pPr/>
              <a:t>2012/12/26</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342900" y="394405"/>
            <a:ext cx="2256235" cy="1678517"/>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342900"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2012/12/26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344216" y="6934200"/>
            <a:ext cx="4114800" cy="818622"/>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2012/12/26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5BBEAD13-0566-4C6C-97E7-55F17F24B09F}" type="datetimeFigureOut">
              <a:rPr lang="zh-TW" altLang="en-US" smtClean="0"/>
              <a:pPr/>
              <a:t>2012/12/26</a:t>
            </a:fld>
            <a:endParaRPr lang="zh-TW" altLang="en-US"/>
          </a:p>
        </p:txBody>
      </p:sp>
      <p:sp>
        <p:nvSpPr>
          <p:cNvPr id="5" name="頁尾版面配置區 4"/>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矩形 6"/>
          <p:cNvSpPr/>
          <p:nvPr/>
        </p:nvSpPr>
        <p:spPr>
          <a:xfrm>
            <a:off x="116632" y="6105128"/>
            <a:ext cx="6552728" cy="523220"/>
          </a:xfrm>
          <a:prstGeom prst="rect">
            <a:avLst/>
          </a:prstGeom>
        </p:spPr>
        <p:txBody>
          <a:bodyPr wrap="square" anchor="t">
            <a:spAutoFit/>
          </a:bodyPr>
          <a:lstStyle/>
          <a:p>
            <a:r>
              <a:rPr lang="en-US" altLang="zh-TW" sz="2800" dirty="0" smtClean="0">
                <a:latin typeface="Eras Demi ITC" pitchFamily="34" charset="0"/>
              </a:rPr>
              <a:t>Make Your Spirits Soar</a:t>
            </a:r>
            <a:endParaRPr lang="zh-TW" altLang="en-US" sz="2400" dirty="0">
              <a:latin typeface="Eras Demi ITC" pitchFamily="34" charset="0"/>
            </a:endParaRPr>
          </a:p>
        </p:txBody>
      </p:sp>
      <p:sp>
        <p:nvSpPr>
          <p:cNvPr id="2050" name="Rectangle 2"/>
          <p:cNvSpPr>
            <a:spLocks noChangeArrowheads="1"/>
          </p:cNvSpPr>
          <p:nvPr/>
        </p:nvSpPr>
        <p:spPr bwMode="auto">
          <a:xfrm>
            <a:off x="216000" y="6713998"/>
            <a:ext cx="6264696" cy="263149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spcBef>
                <a:spcPts val="600"/>
              </a:spcBef>
              <a:buFont typeface="Wingdings" pitchFamily="2" charset="2"/>
              <a:buChar char="l"/>
            </a:pPr>
            <a:r>
              <a:rPr lang="en-US" altLang="zh-TW" sz="1200" dirty="0" smtClean="0"/>
              <a:t>Android 4.0 Ice Cream Sandwich </a:t>
            </a:r>
            <a:endParaRPr lang="zh-TW" altLang="zh-TW" sz="1200" dirty="0" smtClean="0"/>
          </a:p>
          <a:p>
            <a:pPr lvl="0">
              <a:spcBef>
                <a:spcPts val="600"/>
              </a:spcBef>
              <a:buFont typeface="Wingdings" pitchFamily="2" charset="2"/>
              <a:buChar char="l"/>
            </a:pPr>
            <a:r>
              <a:rPr lang="en-US" altLang="zh-TW" sz="1200" dirty="0" smtClean="0"/>
              <a:t>Powerful 1.5Ghz Dual core processor </a:t>
            </a:r>
            <a:endParaRPr lang="zh-TW" altLang="zh-TW" sz="1200" dirty="0" smtClean="0"/>
          </a:p>
          <a:p>
            <a:pPr lvl="0">
              <a:spcBef>
                <a:spcPts val="600"/>
              </a:spcBef>
              <a:buFont typeface="Wingdings" pitchFamily="2" charset="2"/>
              <a:buChar char="l"/>
            </a:pPr>
            <a:r>
              <a:rPr lang="en-US" altLang="zh-TW" sz="1200" dirty="0" smtClean="0"/>
              <a:t>Smooth User Experience while Content Consumption </a:t>
            </a:r>
            <a:endParaRPr lang="zh-TW" altLang="zh-TW" sz="1200" dirty="0" smtClean="0"/>
          </a:p>
          <a:p>
            <a:pPr lvl="0">
              <a:spcBef>
                <a:spcPts val="600"/>
              </a:spcBef>
              <a:buFont typeface="Wingdings" pitchFamily="2" charset="2"/>
              <a:buChar char="l"/>
            </a:pPr>
            <a:r>
              <a:rPr lang="en-US" altLang="zh-TW" sz="1200" dirty="0" smtClean="0"/>
              <a:t>Thin 8.9mm, Light Metal Housing 299g </a:t>
            </a:r>
            <a:endParaRPr lang="zh-TW" altLang="zh-TW" sz="1200" dirty="0" smtClean="0"/>
          </a:p>
          <a:p>
            <a:pPr lvl="0">
              <a:spcBef>
                <a:spcPts val="600"/>
              </a:spcBef>
              <a:buFont typeface="Wingdings" pitchFamily="2" charset="2"/>
              <a:buChar char="l"/>
            </a:pPr>
            <a:r>
              <a:rPr lang="en-US" altLang="zh-TW" sz="1200" dirty="0" smtClean="0"/>
              <a:t>Dual Core GPU Optimized for IPS 7” LED Panel </a:t>
            </a:r>
            <a:endParaRPr lang="zh-TW" altLang="zh-TW" sz="1200" dirty="0" smtClean="0"/>
          </a:p>
          <a:p>
            <a:pPr lvl="0">
              <a:spcBef>
                <a:spcPts val="600"/>
              </a:spcBef>
              <a:buFont typeface="Wingdings" pitchFamily="2" charset="2"/>
              <a:buChar char="l"/>
            </a:pPr>
            <a:r>
              <a:rPr lang="en-US" altLang="zh-TW" sz="1200" dirty="0" smtClean="0"/>
              <a:t>Full High Definition 1080p Playback</a:t>
            </a:r>
            <a:endParaRPr lang="zh-TW" altLang="zh-TW" sz="1200" dirty="0" smtClean="0"/>
          </a:p>
          <a:p>
            <a:pPr lvl="0">
              <a:spcBef>
                <a:spcPts val="600"/>
              </a:spcBef>
              <a:buFont typeface="Wingdings" pitchFamily="2" charset="2"/>
              <a:buChar char="l"/>
            </a:pPr>
            <a:r>
              <a:rPr lang="en-US" altLang="zh-TW" sz="1200" dirty="0" smtClean="0"/>
              <a:t>Two-way camera</a:t>
            </a:r>
            <a:endParaRPr lang="zh-TW" altLang="zh-TW" sz="1200" dirty="0" smtClean="0"/>
          </a:p>
          <a:p>
            <a:pPr lvl="0">
              <a:spcBef>
                <a:spcPts val="600"/>
              </a:spcBef>
              <a:buFont typeface="Wingdings" pitchFamily="2" charset="2"/>
              <a:buChar char="l"/>
            </a:pPr>
            <a:r>
              <a:rPr lang="en-US" altLang="zh-TW" sz="1200" dirty="0" smtClean="0"/>
              <a:t>Micro-USB data transfer technology</a:t>
            </a:r>
            <a:endParaRPr lang="zh-TW" altLang="zh-TW" sz="1200" dirty="0" smtClean="0"/>
          </a:p>
          <a:p>
            <a:pPr lvl="0">
              <a:spcBef>
                <a:spcPts val="600"/>
              </a:spcBef>
              <a:buFont typeface="Wingdings" pitchFamily="2" charset="2"/>
              <a:buChar char="l"/>
            </a:pPr>
            <a:r>
              <a:rPr lang="en-US" altLang="zh-TW" sz="1200" dirty="0" smtClean="0"/>
              <a:t>Supports HD Mini-HDMI</a:t>
            </a:r>
            <a:endParaRPr lang="zh-TW" altLang="zh-TW" sz="1200" dirty="0" smtClean="0"/>
          </a:p>
          <a:p>
            <a:pPr lvl="0">
              <a:spcBef>
                <a:spcPts val="600"/>
              </a:spcBef>
              <a:buFont typeface="Wingdings" pitchFamily="2" charset="2"/>
              <a:buChar char="l"/>
            </a:pPr>
            <a:r>
              <a:rPr lang="en-US" altLang="zh-TW" sz="1200" dirty="0" smtClean="0"/>
              <a:t>Micro SD slot to expand memory capacity</a:t>
            </a:r>
            <a:endParaRPr lang="zh-TW" altLang="zh-TW" sz="1200" dirty="0"/>
          </a:p>
        </p:txBody>
      </p:sp>
      <p:pic>
        <p:nvPicPr>
          <p:cNvPr id="1027" name="Picture 3" descr="\\nb_marcom\Marcom\- W Series\Enjoy\Enjoy 71\Product Photo\PNGS\MSI Enjoy71 Photo_09ss.png"/>
          <p:cNvPicPr>
            <a:picLocks noChangeAspect="1" noChangeArrowheads="1"/>
          </p:cNvPicPr>
          <p:nvPr/>
        </p:nvPicPr>
        <p:blipFill>
          <a:blip r:embed="rId3" cstate="print"/>
          <a:srcRect/>
          <a:stretch>
            <a:fillRect/>
          </a:stretch>
        </p:blipFill>
        <p:spPr bwMode="auto">
          <a:xfrm>
            <a:off x="5153992" y="6465168"/>
            <a:ext cx="1587376" cy="2304256"/>
          </a:xfrm>
          <a:prstGeom prst="rect">
            <a:avLst/>
          </a:prstGeom>
          <a:noFill/>
        </p:spPr>
      </p:pic>
      <p:pic>
        <p:nvPicPr>
          <p:cNvPr id="8" name="Picture 2" descr="\\nb_marcom\Marcom\- W Series\Enjoy\Enjoy 71\Product Photo\PNGS\MSI Enjoy71 Photo_06s+Wallpaper.png"/>
          <p:cNvPicPr>
            <a:picLocks noChangeAspect="1" noChangeArrowheads="1"/>
          </p:cNvPicPr>
          <p:nvPr/>
        </p:nvPicPr>
        <p:blipFill>
          <a:blip r:embed="rId4" cstate="print"/>
          <a:srcRect/>
          <a:stretch>
            <a:fillRect/>
          </a:stretch>
        </p:blipFill>
        <p:spPr bwMode="auto">
          <a:xfrm>
            <a:off x="3641824" y="7329264"/>
            <a:ext cx="2323575" cy="1536558"/>
          </a:xfrm>
          <a:prstGeom prst="rect">
            <a:avLst/>
          </a:prstGeom>
          <a:noFill/>
        </p:spPr>
      </p:pic>
      <p:sp>
        <p:nvSpPr>
          <p:cNvPr id="6" name="矩形 5"/>
          <p:cNvSpPr/>
          <p:nvPr/>
        </p:nvSpPr>
        <p:spPr>
          <a:xfrm>
            <a:off x="4121696" y="9444335"/>
            <a:ext cx="2736304" cy="461665"/>
          </a:xfrm>
          <a:prstGeom prst="rect">
            <a:avLst/>
          </a:prstGeom>
        </p:spPr>
        <p:txBody>
          <a:bodyPr wrap="square" anchor="t">
            <a:spAutoFit/>
          </a:bodyPr>
          <a:lstStyle/>
          <a:p>
            <a:pPr algn="r"/>
            <a:r>
              <a:rPr lang="en-US" altLang="zh-TW" sz="2400" dirty="0" smtClean="0">
                <a:latin typeface="Eras Demi ITC" pitchFamily="34" charset="0"/>
              </a:rPr>
              <a:t>Enjoy 71 Tablet</a:t>
            </a:r>
            <a:endParaRPr lang="zh-TW" altLang="en-US" sz="2400" dirty="0">
              <a:latin typeface="Eras Demi ITC"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4" name="Rectangle 1"/>
          <p:cNvSpPr>
            <a:spLocks noChangeArrowheads="1"/>
          </p:cNvSpPr>
          <p:nvPr/>
        </p:nvSpPr>
        <p:spPr bwMode="auto">
          <a:xfrm>
            <a:off x="1500174" y="2216696"/>
            <a:ext cx="5214974" cy="8925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r>
              <a:rPr lang="en-US" altLang="zh-TW" sz="1600" b="1" dirty="0" smtClean="0">
                <a:latin typeface="+mj-lt"/>
              </a:rPr>
              <a:t>Powerful 1.5GHz dual core processor </a:t>
            </a:r>
            <a:endParaRPr kumimoji="1" lang="en-US" altLang="zh-TW" sz="1100" b="0" i="0" u="none" strike="noStrike" cap="none" normalizeH="0" baseline="0" dirty="0" smtClean="0">
              <a:ln>
                <a:noFill/>
              </a:ln>
              <a:effectLst/>
              <a:latin typeface="+mj-lt"/>
              <a:ea typeface="新細明體" pitchFamily="18" charset="-120"/>
              <a:cs typeface="新細明體" pitchFamily="18" charset="-120"/>
            </a:endParaRPr>
          </a:p>
          <a:p>
            <a:r>
              <a:rPr lang="en-US" altLang="zh-TW" sz="1200" dirty="0" smtClean="0">
                <a:latin typeface="+mj-lt"/>
              </a:rPr>
              <a:t>The Enjoy 71 packs the latest, fastest 1.5GHz dual core processor, enhancing overall performance for a seamless experience no matter what program you're running.</a:t>
            </a:r>
            <a:endParaRPr lang="zh-TW" altLang="zh-TW" sz="1200" dirty="0">
              <a:latin typeface="+mj-lt"/>
            </a:endParaRPr>
          </a:p>
        </p:txBody>
      </p:sp>
      <p:sp>
        <p:nvSpPr>
          <p:cNvPr id="24" name="Rectangle 1"/>
          <p:cNvSpPr>
            <a:spLocks noChangeArrowheads="1"/>
          </p:cNvSpPr>
          <p:nvPr/>
        </p:nvSpPr>
        <p:spPr bwMode="auto">
          <a:xfrm>
            <a:off x="1500174" y="3871425"/>
            <a:ext cx="5214974" cy="8925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r>
              <a:rPr lang="en-US" altLang="zh-TW" sz="1600" b="1" dirty="0" smtClean="0">
                <a:latin typeface="+mj-lt"/>
              </a:rPr>
              <a:t>Thin 8.9mm, Light Metal Housing 299g </a:t>
            </a:r>
            <a:endParaRPr lang="zh-TW" altLang="zh-TW" sz="1100" dirty="0" smtClean="0">
              <a:latin typeface="+mj-lt"/>
            </a:endParaRPr>
          </a:p>
          <a:p>
            <a:r>
              <a:rPr lang="en-US" altLang="zh-TW" sz="1200" dirty="0" smtClean="0">
                <a:latin typeface="+mj-lt"/>
              </a:rPr>
              <a:t>Only 8.9mm thin, the Enjoy 71 weighs in at only 299g. Slim, light, and handy, the Enjoy 71 sports a casing with MSI's own peacock blue with brushed metal finish for a chic, classy look.</a:t>
            </a:r>
            <a:endParaRPr lang="zh-TW" altLang="zh-TW" sz="1200" dirty="0">
              <a:latin typeface="+mj-lt"/>
            </a:endParaRPr>
          </a:p>
        </p:txBody>
      </p:sp>
      <p:sp>
        <p:nvSpPr>
          <p:cNvPr id="29" name="Rectangle 1"/>
          <p:cNvSpPr>
            <a:spLocks noChangeArrowheads="1"/>
          </p:cNvSpPr>
          <p:nvPr/>
        </p:nvSpPr>
        <p:spPr bwMode="auto">
          <a:xfrm>
            <a:off x="1500173" y="5527609"/>
            <a:ext cx="5214975" cy="1446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r>
              <a:rPr lang="en-US" altLang="zh-TW" sz="1600" b="1" dirty="0" smtClean="0">
                <a:latin typeface="+mj-lt"/>
              </a:rPr>
              <a:t>Dual Core GPU Optimized for IPS 7” LED Panel </a:t>
            </a:r>
            <a:endParaRPr lang="zh-TW" altLang="zh-TW" sz="1600" dirty="0" smtClean="0">
              <a:latin typeface="+mj-lt"/>
            </a:endParaRPr>
          </a:p>
          <a:p>
            <a:r>
              <a:rPr lang="en-US" altLang="zh-TW" sz="1200" dirty="0" smtClean="0">
                <a:latin typeface="+mj-lt"/>
              </a:rPr>
              <a:t>Enjoy 71 comes with dual core GPU (Mali-400 MP2), high resolution Video DSP technology, 7-inch multipoint touch screen, IPS (in-plane-switching) for expanded viewing angle, and 1024x600 screen resolution. IPS offers optimized graphics stability and response time and when you watch videos with a friend, you don't have to worry about reduced viewing quality, because you have to view the screen from an angle.</a:t>
            </a:r>
            <a:endParaRPr lang="zh-TW" altLang="zh-TW" sz="1200" dirty="0">
              <a:latin typeface="+mj-lt"/>
            </a:endParaRPr>
          </a:p>
        </p:txBody>
      </p:sp>
      <p:sp>
        <p:nvSpPr>
          <p:cNvPr id="7" name="文字方塊 6"/>
          <p:cNvSpPr txBox="1"/>
          <p:nvPr/>
        </p:nvSpPr>
        <p:spPr>
          <a:xfrm>
            <a:off x="908720" y="1023910"/>
            <a:ext cx="5760640" cy="707886"/>
          </a:xfrm>
          <a:prstGeom prst="rect">
            <a:avLst/>
          </a:prstGeom>
          <a:noFill/>
        </p:spPr>
        <p:txBody>
          <a:bodyPr wrap="square" rtlCol="0">
            <a:spAutoFit/>
          </a:bodyPr>
          <a:lstStyle/>
          <a:p>
            <a:pPr algn="r"/>
            <a:r>
              <a:rPr lang="en-US" altLang="zh-TW" sz="4000" dirty="0" smtClean="0">
                <a:latin typeface="Eras Demi ITC" pitchFamily="34" charset="0"/>
                <a:ea typeface="Ebrima" pitchFamily="2" charset="0"/>
                <a:cs typeface="Tahoma" pitchFamily="34" charset="0"/>
              </a:rPr>
              <a:t>Enjoy71 Features</a:t>
            </a:r>
            <a:endParaRPr lang="zh-TW" altLang="en-US" sz="4000" dirty="0">
              <a:latin typeface="Eras Demi ITC" pitchFamily="34" charset="0"/>
              <a:cs typeface="Tahoma" pitchFamily="34" charset="0"/>
            </a:endParaRPr>
          </a:p>
        </p:txBody>
      </p:sp>
      <p:sp>
        <p:nvSpPr>
          <p:cNvPr id="8" name="Rectangle 1"/>
          <p:cNvSpPr>
            <a:spLocks noChangeArrowheads="1"/>
          </p:cNvSpPr>
          <p:nvPr/>
        </p:nvSpPr>
        <p:spPr bwMode="auto">
          <a:xfrm>
            <a:off x="1532852" y="7170683"/>
            <a:ext cx="5214974" cy="1261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r>
              <a:rPr lang="en-US" altLang="zh-TW" sz="1600" b="1" dirty="0" smtClean="0">
                <a:latin typeface="+mj-lt"/>
              </a:rPr>
              <a:t>Full High Definition 1080p Playback</a:t>
            </a:r>
            <a:endParaRPr lang="zh-TW" altLang="zh-TW" sz="1600" dirty="0" smtClean="0">
              <a:latin typeface="+mj-lt"/>
            </a:endParaRPr>
          </a:p>
          <a:p>
            <a:r>
              <a:rPr lang="en-US" altLang="zh-TW" sz="1200" dirty="0" smtClean="0">
                <a:latin typeface="+mj-lt"/>
              </a:rPr>
              <a:t>The full HD 1080p (1920x1080) video resolution supports different video formats and when you're watching streaming video on the Internet, you don't have to worry about hardware limitations adversely affecting viewing quality. You can also connect the Enjoy 71 to larger monitors using the HDMI transfer interface for a truly cinematic experience.</a:t>
            </a:r>
            <a:endParaRPr lang="zh-TW" altLang="zh-TW" sz="1200" dirty="0">
              <a:latin typeface="+mj-lt"/>
            </a:endParaRPr>
          </a:p>
        </p:txBody>
      </p:sp>
      <p:sp>
        <p:nvSpPr>
          <p:cNvPr id="9" name="矩形 8"/>
          <p:cNvSpPr/>
          <p:nvPr/>
        </p:nvSpPr>
        <p:spPr>
          <a:xfrm>
            <a:off x="4121696" y="9444335"/>
            <a:ext cx="2736304" cy="461665"/>
          </a:xfrm>
          <a:prstGeom prst="rect">
            <a:avLst/>
          </a:prstGeom>
        </p:spPr>
        <p:txBody>
          <a:bodyPr wrap="square" anchor="t">
            <a:spAutoFit/>
          </a:bodyPr>
          <a:lstStyle/>
          <a:p>
            <a:pPr algn="r"/>
            <a:r>
              <a:rPr lang="en-US" altLang="zh-TW" sz="2400" dirty="0" smtClean="0">
                <a:latin typeface="Eras Demi ITC" pitchFamily="34" charset="0"/>
              </a:rPr>
              <a:t>Enjoy 71 Tablet</a:t>
            </a:r>
            <a:endParaRPr lang="zh-TW" altLang="en-US" sz="2400" dirty="0">
              <a:latin typeface="Eras Demi ITC"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5" name="Rectangle 1"/>
          <p:cNvSpPr>
            <a:spLocks noChangeArrowheads="1"/>
          </p:cNvSpPr>
          <p:nvPr/>
        </p:nvSpPr>
        <p:spPr bwMode="auto">
          <a:xfrm>
            <a:off x="1532852" y="2205866"/>
            <a:ext cx="5182296" cy="10772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r>
              <a:rPr lang="en-US" altLang="zh-TW" sz="1600" b="1" dirty="0" smtClean="0">
                <a:latin typeface="+mj-lt"/>
              </a:rPr>
              <a:t>Two-way camera</a:t>
            </a:r>
            <a:endParaRPr lang="zh-TW" altLang="zh-TW" sz="1600" dirty="0" smtClean="0">
              <a:latin typeface="+mj-lt"/>
            </a:endParaRPr>
          </a:p>
          <a:p>
            <a:r>
              <a:rPr lang="en-US" altLang="zh-TW" sz="1200" dirty="0" smtClean="0">
                <a:latin typeface="+mj-lt"/>
              </a:rPr>
              <a:t>The Enjoy 71 sports camera lenses on both the front and back. The front lens boasts 0.30 megapixels, so you can enjoy smooth conferencing with friends anytime, anywhere. The 2 megapixels rear lens is ideal for more technical photography that you can share with others.</a:t>
            </a:r>
            <a:endParaRPr lang="zh-TW" altLang="zh-TW" sz="1200" dirty="0">
              <a:latin typeface="+mj-lt"/>
            </a:endParaRPr>
          </a:p>
        </p:txBody>
      </p:sp>
      <p:sp>
        <p:nvSpPr>
          <p:cNvPr id="24" name="Rectangle 1"/>
          <p:cNvSpPr>
            <a:spLocks noChangeArrowheads="1"/>
          </p:cNvSpPr>
          <p:nvPr/>
        </p:nvSpPr>
        <p:spPr bwMode="auto">
          <a:xfrm>
            <a:off x="1532852" y="3884535"/>
            <a:ext cx="5182296" cy="1446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r>
              <a:rPr lang="en-US" altLang="zh-TW" sz="1600" b="1" dirty="0" smtClean="0">
                <a:latin typeface="+mj-lt"/>
              </a:rPr>
              <a:t>Micro-USB data transfer technology</a:t>
            </a:r>
            <a:endParaRPr lang="zh-TW" altLang="zh-TW" sz="1100" dirty="0" smtClean="0">
              <a:latin typeface="+mj-lt"/>
            </a:endParaRPr>
          </a:p>
          <a:p>
            <a:r>
              <a:rPr lang="en-US" altLang="zh-TW" sz="1200" dirty="0" smtClean="0">
                <a:latin typeface="+mj-lt"/>
              </a:rPr>
              <a:t>The Micro USB can be used for both transferring data and recharging, so you don't have to worry about data transfer problems, because you run out of power before you're done. The Enjoy 71 also supports OTG (On-The-Go) Cable which allows it to connect to various peripherals, such as phones, </a:t>
            </a:r>
            <a:r>
              <a:rPr lang="en-US" altLang="zh-TW" sz="1200" dirty="0" err="1" smtClean="0">
                <a:latin typeface="+mj-lt"/>
              </a:rPr>
              <a:t>mouses</a:t>
            </a:r>
            <a:r>
              <a:rPr lang="en-US" altLang="zh-TW" sz="1200" dirty="0" smtClean="0">
                <a:latin typeface="+mj-lt"/>
              </a:rPr>
              <a:t>, keyboards, external hard drives, or printers, to greatly enhance the expandability of this tablet.</a:t>
            </a:r>
            <a:endParaRPr lang="zh-TW" altLang="zh-TW" sz="1200" dirty="0">
              <a:latin typeface="+mj-lt"/>
            </a:endParaRPr>
          </a:p>
        </p:txBody>
      </p:sp>
      <p:sp>
        <p:nvSpPr>
          <p:cNvPr id="29" name="Rectangle 1"/>
          <p:cNvSpPr>
            <a:spLocks noChangeArrowheads="1"/>
          </p:cNvSpPr>
          <p:nvPr/>
        </p:nvSpPr>
        <p:spPr bwMode="auto">
          <a:xfrm>
            <a:off x="1532852" y="5508973"/>
            <a:ext cx="5182296" cy="8925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r>
              <a:rPr lang="en-US" altLang="zh-TW" sz="1600" b="1" dirty="0" smtClean="0">
                <a:latin typeface="+mj-lt"/>
              </a:rPr>
              <a:t>Supports HD Mini-HDMI</a:t>
            </a:r>
            <a:endParaRPr lang="en-US" altLang="zh-TW" sz="1100" b="1" dirty="0" smtClean="0">
              <a:latin typeface="+mj-lt"/>
            </a:endParaRPr>
          </a:p>
          <a:p>
            <a:r>
              <a:rPr lang="en-US" altLang="zh-TW" sz="1200" dirty="0" smtClean="0">
                <a:latin typeface="+mj-lt"/>
              </a:rPr>
              <a:t>The Mini-HDMI transfer interface allows you to connect to a notebook computer or LED TV for a bright, faithful, hiccup-free picture. The Enjoy 71 can be the core of your own home cinema.</a:t>
            </a:r>
            <a:endParaRPr lang="zh-TW" altLang="zh-TW" sz="1200" dirty="0" smtClean="0">
              <a:latin typeface="+mj-lt"/>
            </a:endParaRPr>
          </a:p>
        </p:txBody>
      </p:sp>
      <p:sp>
        <p:nvSpPr>
          <p:cNvPr id="7" name="Rectangle 1"/>
          <p:cNvSpPr>
            <a:spLocks noChangeArrowheads="1"/>
          </p:cNvSpPr>
          <p:nvPr/>
        </p:nvSpPr>
        <p:spPr bwMode="auto">
          <a:xfrm>
            <a:off x="1532852" y="7154850"/>
            <a:ext cx="5182296" cy="8925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r>
              <a:rPr lang="en-US" altLang="zh-TW" sz="1600" b="1" dirty="0" smtClean="0">
                <a:latin typeface="+mj-lt"/>
              </a:rPr>
              <a:t>Micro SD slot to expand memory capacity</a:t>
            </a:r>
            <a:endParaRPr lang="en-US" altLang="zh-TW" sz="1100" b="1" dirty="0" smtClean="0">
              <a:latin typeface="+mj-lt"/>
            </a:endParaRPr>
          </a:p>
          <a:p>
            <a:r>
              <a:rPr lang="en-US" altLang="zh-TW" sz="1200" dirty="0" smtClean="0">
                <a:latin typeface="+mj-lt"/>
              </a:rPr>
              <a:t>The Enjoy 71's Micro-SD slot allows you to insert an expandable Micro SD memory card (up to 32GB), which, when coupled with the original 8GB, gives you a potential total of up to 40GB.</a:t>
            </a:r>
            <a:endParaRPr lang="zh-TW" altLang="zh-TW" sz="1200" dirty="0">
              <a:latin typeface="+mj-lt"/>
            </a:endParaRPr>
          </a:p>
        </p:txBody>
      </p:sp>
      <p:sp>
        <p:nvSpPr>
          <p:cNvPr id="9" name="文字方塊 8"/>
          <p:cNvSpPr txBox="1"/>
          <p:nvPr/>
        </p:nvSpPr>
        <p:spPr>
          <a:xfrm>
            <a:off x="908720" y="1023910"/>
            <a:ext cx="5760640" cy="707886"/>
          </a:xfrm>
          <a:prstGeom prst="rect">
            <a:avLst/>
          </a:prstGeom>
          <a:noFill/>
        </p:spPr>
        <p:txBody>
          <a:bodyPr wrap="square" rtlCol="0">
            <a:spAutoFit/>
          </a:bodyPr>
          <a:lstStyle/>
          <a:p>
            <a:pPr algn="r"/>
            <a:r>
              <a:rPr lang="en-US" altLang="zh-TW" sz="4000" dirty="0" smtClean="0">
                <a:latin typeface="Eras Demi ITC" pitchFamily="34" charset="0"/>
                <a:ea typeface="Ebrima" pitchFamily="2" charset="0"/>
                <a:cs typeface="Tahoma" pitchFamily="34" charset="0"/>
              </a:rPr>
              <a:t>Enjoy71 Features</a:t>
            </a:r>
            <a:endParaRPr lang="zh-TW" altLang="en-US" sz="4000" dirty="0">
              <a:latin typeface="Eras Demi ITC" pitchFamily="34" charset="0"/>
              <a:cs typeface="Tahoma" pitchFamily="34" charset="0"/>
            </a:endParaRPr>
          </a:p>
        </p:txBody>
      </p:sp>
      <p:sp>
        <p:nvSpPr>
          <p:cNvPr id="8" name="矩形 7"/>
          <p:cNvSpPr/>
          <p:nvPr/>
        </p:nvSpPr>
        <p:spPr>
          <a:xfrm>
            <a:off x="4121696" y="9444335"/>
            <a:ext cx="2736304" cy="461665"/>
          </a:xfrm>
          <a:prstGeom prst="rect">
            <a:avLst/>
          </a:prstGeom>
        </p:spPr>
        <p:txBody>
          <a:bodyPr wrap="square" anchor="t">
            <a:spAutoFit/>
          </a:bodyPr>
          <a:lstStyle/>
          <a:p>
            <a:pPr algn="r"/>
            <a:r>
              <a:rPr lang="en-US" altLang="zh-TW" sz="2400" dirty="0" smtClean="0">
                <a:latin typeface="Eras Demi ITC" pitchFamily="34" charset="0"/>
              </a:rPr>
              <a:t>Enjoy 71 Tablet</a:t>
            </a:r>
            <a:endParaRPr lang="zh-TW" altLang="en-US" sz="2400" dirty="0">
              <a:latin typeface="Eras Demi ITC"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8" name="文字方塊 47"/>
          <p:cNvSpPr txBox="1"/>
          <p:nvPr/>
        </p:nvSpPr>
        <p:spPr>
          <a:xfrm>
            <a:off x="5157192" y="8307179"/>
            <a:ext cx="864096" cy="246221"/>
          </a:xfrm>
          <a:prstGeom prst="rect">
            <a:avLst/>
          </a:prstGeom>
          <a:noFill/>
        </p:spPr>
        <p:txBody>
          <a:bodyPr wrap="square" rtlCol="0">
            <a:spAutoFit/>
          </a:bodyPr>
          <a:lstStyle/>
          <a:p>
            <a:pPr marL="171450" marR="0" lvl="0" indent="-171450" algn="ctr" defTabSz="914400" eaLnBrk="1" fontAlgn="auto" latinLnBrk="0" hangingPunct="1">
              <a:lnSpc>
                <a:spcPct val="100000"/>
              </a:lnSpc>
              <a:spcBef>
                <a:spcPts val="0"/>
              </a:spcBef>
              <a:spcAft>
                <a:spcPts val="0"/>
              </a:spcAft>
              <a:buClrTx/>
              <a:buSzTx/>
              <a:tabLst/>
              <a:defRPr/>
            </a:pPr>
            <a:r>
              <a:rPr kumimoji="0" lang="en-US" altLang="zh-TW" sz="1000" b="0"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Mini-HDMI</a:t>
            </a:r>
            <a:endParaRPr kumimoji="0" lang="zh-TW" altLang="en-US" sz="1000" b="0" i="0" u="none" strike="noStrike" kern="0" cap="none" spc="0" normalizeH="0" baseline="0" noProof="0" dirty="0">
              <a:ln>
                <a:noFill/>
              </a:ln>
              <a:solidFill>
                <a:sysClr val="windowText" lastClr="000000"/>
              </a:solidFill>
              <a:effectLst/>
              <a:uLnTx/>
              <a:uFillTx/>
              <a:latin typeface="Verdana" pitchFamily="34" charset="0"/>
              <a:cs typeface="Verdana" pitchFamily="34" charset="0"/>
            </a:endParaRPr>
          </a:p>
        </p:txBody>
      </p:sp>
      <p:sp>
        <p:nvSpPr>
          <p:cNvPr id="78" name="文字方塊 77"/>
          <p:cNvSpPr txBox="1"/>
          <p:nvPr/>
        </p:nvSpPr>
        <p:spPr>
          <a:xfrm>
            <a:off x="1268760" y="8049344"/>
            <a:ext cx="797608" cy="246221"/>
          </a:xfrm>
          <a:prstGeom prst="rect">
            <a:avLst/>
          </a:prstGeom>
          <a:noFill/>
        </p:spPr>
        <p:txBody>
          <a:bodyPr wrap="square" rtlCol="0">
            <a:spAutoFit/>
          </a:bodyPr>
          <a:lstStyle/>
          <a:p>
            <a:pPr marL="171450" lvl="0" indent="-171450" algn="ctr"/>
            <a:r>
              <a:rPr lang="en-US" altLang="zh-TW" sz="1000" dirty="0" smtClean="0">
                <a:solidFill>
                  <a:prstClr val="black"/>
                </a:solidFill>
                <a:latin typeface="Verdana"/>
                <a:ea typeface="微軟正黑體"/>
              </a:rPr>
              <a:t>Speakers</a:t>
            </a:r>
            <a:endParaRPr lang="zh-TW" altLang="en-US" sz="1000" dirty="0">
              <a:solidFill>
                <a:prstClr val="black"/>
              </a:solidFill>
              <a:latin typeface="Verdana"/>
              <a:ea typeface="微軟正黑體"/>
            </a:endParaRPr>
          </a:p>
        </p:txBody>
      </p:sp>
      <p:sp>
        <p:nvSpPr>
          <p:cNvPr id="79" name="文字方塊 78"/>
          <p:cNvSpPr txBox="1"/>
          <p:nvPr/>
        </p:nvSpPr>
        <p:spPr>
          <a:xfrm>
            <a:off x="1124744" y="1898467"/>
            <a:ext cx="1224136" cy="246221"/>
          </a:xfrm>
          <a:prstGeom prst="rect">
            <a:avLst/>
          </a:prstGeom>
          <a:noFill/>
        </p:spPr>
        <p:txBody>
          <a:bodyPr wrap="square" rtlCol="0">
            <a:spAutoFit/>
          </a:bodyPr>
          <a:lstStyle/>
          <a:p>
            <a:pPr marL="171450" lvl="0" indent="-171450" algn="ctr"/>
            <a:r>
              <a:rPr lang="en-US" altLang="zh-TW" sz="1000" dirty="0" smtClean="0">
                <a:solidFill>
                  <a:prstClr val="black"/>
                </a:solidFill>
                <a:latin typeface="Verdana"/>
                <a:ea typeface="微軟正黑體"/>
              </a:rPr>
              <a:t>Front Camera</a:t>
            </a:r>
            <a:endParaRPr lang="zh-TW" altLang="en-US" sz="1000" dirty="0">
              <a:solidFill>
                <a:prstClr val="black"/>
              </a:solidFill>
              <a:latin typeface="Verdana"/>
              <a:ea typeface="微軟正黑體"/>
            </a:endParaRPr>
          </a:p>
        </p:txBody>
      </p:sp>
      <p:sp>
        <p:nvSpPr>
          <p:cNvPr id="10" name="文字方塊 9"/>
          <p:cNvSpPr txBox="1"/>
          <p:nvPr/>
        </p:nvSpPr>
        <p:spPr>
          <a:xfrm>
            <a:off x="4653136" y="8049344"/>
            <a:ext cx="864096" cy="246221"/>
          </a:xfrm>
          <a:prstGeom prst="rect">
            <a:avLst/>
          </a:prstGeom>
          <a:noFill/>
        </p:spPr>
        <p:txBody>
          <a:bodyPr wrap="square" rtlCol="0">
            <a:spAutoFit/>
          </a:bodyPr>
          <a:lstStyle/>
          <a:p>
            <a:pPr marL="171450" marR="0" lvl="0" indent="-171450" algn="ctr" defTabSz="914400" eaLnBrk="1" fontAlgn="auto" latinLnBrk="0" hangingPunct="1">
              <a:lnSpc>
                <a:spcPct val="100000"/>
              </a:lnSpc>
              <a:spcBef>
                <a:spcPts val="0"/>
              </a:spcBef>
              <a:spcAft>
                <a:spcPts val="0"/>
              </a:spcAft>
              <a:buClrTx/>
              <a:buSzTx/>
              <a:tabLst/>
              <a:defRPr/>
            </a:pPr>
            <a:r>
              <a:rPr kumimoji="0" lang="en-US" altLang="zh-TW" sz="1000" b="0"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Micro-USB</a:t>
            </a:r>
            <a:endParaRPr kumimoji="0" lang="zh-TW" altLang="en-US" sz="1000" b="0" i="0" u="none" strike="noStrike" kern="0" cap="none" spc="0" normalizeH="0" baseline="0" noProof="0" dirty="0">
              <a:ln>
                <a:noFill/>
              </a:ln>
              <a:solidFill>
                <a:sysClr val="windowText" lastClr="000000"/>
              </a:solidFill>
              <a:effectLst/>
              <a:uLnTx/>
              <a:uFillTx/>
              <a:latin typeface="Verdana" pitchFamily="34" charset="0"/>
              <a:cs typeface="Verdana" pitchFamily="34" charset="0"/>
            </a:endParaRPr>
          </a:p>
        </p:txBody>
      </p:sp>
      <p:sp>
        <p:nvSpPr>
          <p:cNvPr id="11" name="文字方塊 10"/>
          <p:cNvSpPr txBox="1"/>
          <p:nvPr/>
        </p:nvSpPr>
        <p:spPr>
          <a:xfrm>
            <a:off x="5445224" y="8049344"/>
            <a:ext cx="1368152" cy="246221"/>
          </a:xfrm>
          <a:prstGeom prst="rect">
            <a:avLst/>
          </a:prstGeom>
          <a:noFill/>
        </p:spPr>
        <p:txBody>
          <a:bodyPr wrap="square" rtlCol="0">
            <a:spAutoFit/>
          </a:bodyPr>
          <a:lstStyle/>
          <a:p>
            <a:pPr marL="457200" indent="-457200" algn="ctr">
              <a:defRPr/>
            </a:pPr>
            <a:r>
              <a:rPr lang="en-US" altLang="zh-TW" sz="1000" dirty="0" smtClean="0">
                <a:latin typeface="Verdana" pitchFamily="34" charset="0"/>
                <a:cs typeface="MV Boli" pitchFamily="2" charset="0"/>
              </a:rPr>
              <a:t>Earphone Jack</a:t>
            </a:r>
          </a:p>
        </p:txBody>
      </p:sp>
      <p:sp>
        <p:nvSpPr>
          <p:cNvPr id="12" name="文字方塊 11"/>
          <p:cNvSpPr txBox="1"/>
          <p:nvPr/>
        </p:nvSpPr>
        <p:spPr>
          <a:xfrm>
            <a:off x="3573016" y="8049344"/>
            <a:ext cx="1224136" cy="246221"/>
          </a:xfrm>
          <a:prstGeom prst="rect">
            <a:avLst/>
          </a:prstGeom>
          <a:noFill/>
        </p:spPr>
        <p:txBody>
          <a:bodyPr wrap="square" rtlCol="0">
            <a:spAutoFit/>
          </a:bodyPr>
          <a:lstStyle/>
          <a:p>
            <a:pPr marL="171450" marR="0" lvl="0" indent="-171450" algn="ctr" defTabSz="914400" eaLnBrk="1" fontAlgn="auto" latinLnBrk="0" hangingPunct="1">
              <a:lnSpc>
                <a:spcPct val="100000"/>
              </a:lnSpc>
              <a:spcBef>
                <a:spcPts val="0"/>
              </a:spcBef>
              <a:spcAft>
                <a:spcPts val="0"/>
              </a:spcAft>
              <a:buClrTx/>
              <a:buSzTx/>
              <a:tabLst/>
              <a:defRPr/>
            </a:pPr>
            <a:r>
              <a:rPr kumimoji="0" lang="en-US" altLang="zh-TW" sz="1000" b="0"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Power button</a:t>
            </a:r>
            <a:endParaRPr kumimoji="0" lang="zh-TW" altLang="en-US" sz="1000" b="0" i="0" u="none" strike="noStrike" kern="0" cap="none" spc="0" normalizeH="0" baseline="0" noProof="0" dirty="0">
              <a:ln>
                <a:noFill/>
              </a:ln>
              <a:solidFill>
                <a:sysClr val="windowText" lastClr="000000"/>
              </a:solidFill>
              <a:effectLst/>
              <a:uLnTx/>
              <a:uFillTx/>
              <a:latin typeface="Verdana" pitchFamily="34" charset="0"/>
              <a:cs typeface="Verdana" pitchFamily="34" charset="0"/>
            </a:endParaRPr>
          </a:p>
        </p:txBody>
      </p:sp>
      <p:sp>
        <p:nvSpPr>
          <p:cNvPr id="13" name="文字方塊 12"/>
          <p:cNvSpPr txBox="1"/>
          <p:nvPr/>
        </p:nvSpPr>
        <p:spPr>
          <a:xfrm>
            <a:off x="4005064" y="1898467"/>
            <a:ext cx="1080120" cy="246221"/>
          </a:xfrm>
          <a:prstGeom prst="rect">
            <a:avLst/>
          </a:prstGeom>
          <a:noFill/>
        </p:spPr>
        <p:txBody>
          <a:bodyPr wrap="square" rtlCol="0">
            <a:spAutoFit/>
          </a:bodyPr>
          <a:lstStyle/>
          <a:p>
            <a:pPr marL="171450" marR="0" lvl="0" indent="-171450" algn="ctr" defTabSz="914400" eaLnBrk="1" fontAlgn="auto" latinLnBrk="0" hangingPunct="1">
              <a:lnSpc>
                <a:spcPct val="100000"/>
              </a:lnSpc>
              <a:spcBef>
                <a:spcPts val="0"/>
              </a:spcBef>
              <a:spcAft>
                <a:spcPts val="0"/>
              </a:spcAft>
              <a:buClrTx/>
              <a:buSzTx/>
              <a:tabLst/>
              <a:defRPr/>
            </a:pPr>
            <a:r>
              <a:rPr kumimoji="0" lang="en-US" altLang="zh-TW" sz="1000" b="0"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Rear Camera</a:t>
            </a:r>
            <a:endParaRPr kumimoji="0" lang="zh-TW" altLang="en-US" sz="1000" b="0" i="0" u="none" strike="noStrike" kern="0" cap="none" spc="0" normalizeH="0" baseline="0" noProof="0" dirty="0">
              <a:ln>
                <a:noFill/>
              </a:ln>
              <a:solidFill>
                <a:sysClr val="windowText" lastClr="000000"/>
              </a:solidFill>
              <a:effectLst/>
              <a:uLnTx/>
              <a:uFillTx/>
              <a:latin typeface="Verdana" pitchFamily="34" charset="0"/>
              <a:cs typeface="Verdana" pitchFamily="34" charset="0"/>
            </a:endParaRPr>
          </a:p>
        </p:txBody>
      </p:sp>
      <p:sp>
        <p:nvSpPr>
          <p:cNvPr id="14" name="文字方塊 13"/>
          <p:cNvSpPr txBox="1"/>
          <p:nvPr/>
        </p:nvSpPr>
        <p:spPr>
          <a:xfrm>
            <a:off x="3024336" y="3184738"/>
            <a:ext cx="980728" cy="400110"/>
          </a:xfrm>
          <a:prstGeom prst="rect">
            <a:avLst/>
          </a:prstGeom>
          <a:noFill/>
        </p:spPr>
        <p:txBody>
          <a:bodyPr wrap="square" rtlCol="0">
            <a:spAutoFit/>
          </a:bodyPr>
          <a:lstStyle/>
          <a:p>
            <a:pPr marL="171450" lvl="0" indent="-171450" algn="ctr"/>
            <a:r>
              <a:rPr lang="en-US" altLang="zh-TW" sz="1000" dirty="0" smtClean="0">
                <a:latin typeface="Verdana" pitchFamily="34" charset="0"/>
                <a:cs typeface="MV Boli" pitchFamily="2" charset="0"/>
              </a:rPr>
              <a:t> Volume</a:t>
            </a:r>
          </a:p>
          <a:p>
            <a:pPr marL="171450" lvl="0" indent="-171450" algn="ctr"/>
            <a:r>
              <a:rPr lang="en-US" altLang="zh-TW" sz="1000" dirty="0" smtClean="0">
                <a:latin typeface="Verdana" pitchFamily="34" charset="0"/>
                <a:cs typeface="MV Boli" pitchFamily="2" charset="0"/>
              </a:rPr>
              <a:t>Up / Down</a:t>
            </a:r>
            <a:endParaRPr lang="zh-TW" altLang="en-US" sz="1000" dirty="0">
              <a:latin typeface="Verdana" pitchFamily="34" charset="0"/>
              <a:ea typeface="微軟正黑體"/>
            </a:endParaRPr>
          </a:p>
        </p:txBody>
      </p:sp>
      <p:sp>
        <p:nvSpPr>
          <p:cNvPr id="15" name="文字方塊 14"/>
          <p:cNvSpPr txBox="1"/>
          <p:nvPr/>
        </p:nvSpPr>
        <p:spPr>
          <a:xfrm>
            <a:off x="908720" y="1023910"/>
            <a:ext cx="5760640" cy="707886"/>
          </a:xfrm>
          <a:prstGeom prst="rect">
            <a:avLst/>
          </a:prstGeom>
          <a:noFill/>
        </p:spPr>
        <p:txBody>
          <a:bodyPr wrap="square" rtlCol="0">
            <a:spAutoFit/>
          </a:bodyPr>
          <a:lstStyle/>
          <a:p>
            <a:pPr algn="r"/>
            <a:r>
              <a:rPr lang="en-US" altLang="zh-TW" sz="4000" dirty="0" smtClean="0">
                <a:latin typeface="Eras Demi ITC" pitchFamily="34" charset="0"/>
                <a:ea typeface="Ebrima" pitchFamily="2" charset="0"/>
                <a:cs typeface="Tahoma" pitchFamily="34" charset="0"/>
              </a:rPr>
              <a:t>Enjoy71 ID</a:t>
            </a:r>
            <a:endParaRPr lang="zh-TW" altLang="en-US" sz="4000" dirty="0">
              <a:latin typeface="Eras Demi ITC" pitchFamily="34" charset="0"/>
              <a:cs typeface="Tahoma" pitchFamily="34" charset="0"/>
            </a:endParaRPr>
          </a:p>
        </p:txBody>
      </p:sp>
      <p:sp>
        <p:nvSpPr>
          <p:cNvPr id="16" name="矩形 15"/>
          <p:cNvSpPr/>
          <p:nvPr/>
        </p:nvSpPr>
        <p:spPr>
          <a:xfrm>
            <a:off x="4121696" y="9444335"/>
            <a:ext cx="2736304" cy="461665"/>
          </a:xfrm>
          <a:prstGeom prst="rect">
            <a:avLst/>
          </a:prstGeom>
        </p:spPr>
        <p:txBody>
          <a:bodyPr wrap="square" anchor="t">
            <a:spAutoFit/>
          </a:bodyPr>
          <a:lstStyle/>
          <a:p>
            <a:pPr algn="r"/>
            <a:r>
              <a:rPr lang="en-US" altLang="zh-TW" sz="2400" dirty="0" smtClean="0">
                <a:latin typeface="Eras Demi ITC" pitchFamily="34" charset="0"/>
              </a:rPr>
              <a:t>Enjoy 71 Tablet</a:t>
            </a:r>
            <a:endParaRPr lang="zh-TW" altLang="en-US" sz="2400" dirty="0">
              <a:latin typeface="Eras Demi ITC" pitchFamily="34" charset="0"/>
            </a:endParaRPr>
          </a:p>
        </p:txBody>
      </p:sp>
      <p:sp>
        <p:nvSpPr>
          <p:cNvPr id="17" name="文字方塊 16"/>
          <p:cNvSpPr txBox="1"/>
          <p:nvPr/>
        </p:nvSpPr>
        <p:spPr>
          <a:xfrm>
            <a:off x="764704" y="3944888"/>
            <a:ext cx="1800200" cy="1015663"/>
          </a:xfrm>
          <a:prstGeom prst="rect">
            <a:avLst/>
          </a:prstGeom>
          <a:noFill/>
        </p:spPr>
        <p:txBody>
          <a:bodyPr wrap="square" rtlCol="0">
            <a:spAutoFit/>
          </a:bodyPr>
          <a:lstStyle/>
          <a:p>
            <a:pPr algn="ctr"/>
            <a:r>
              <a:rPr lang="en-US" altLang="zh-TW" sz="4000" dirty="0" smtClean="0">
                <a:solidFill>
                  <a:schemeClr val="bg1"/>
                </a:solidFill>
                <a:latin typeface="+mj-lt"/>
                <a:ea typeface="Ebrima" pitchFamily="2" charset="0"/>
                <a:cs typeface="Tahoma" pitchFamily="34" charset="0"/>
              </a:rPr>
              <a:t>IPS 7”</a:t>
            </a:r>
          </a:p>
          <a:p>
            <a:pPr algn="ctr"/>
            <a:r>
              <a:rPr lang="en-US" altLang="zh-TW" sz="2000" dirty="0" smtClean="0">
                <a:solidFill>
                  <a:schemeClr val="bg1"/>
                </a:solidFill>
                <a:latin typeface="+mj-lt"/>
                <a:ea typeface="Ebrima" pitchFamily="2" charset="0"/>
                <a:cs typeface="Tahoma" pitchFamily="34" charset="0"/>
              </a:rPr>
              <a:t>1024x600</a:t>
            </a:r>
            <a:endParaRPr lang="zh-TW" altLang="en-US" sz="2400" dirty="0">
              <a:solidFill>
                <a:schemeClr val="bg1"/>
              </a:solidFill>
              <a:latin typeface="+mj-lt"/>
              <a:cs typeface="Tahoma"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 xmlns:p14="http://schemas.microsoft.com/office/powerpoint/2010/main" val="3705052713"/>
              </p:ext>
            </p:extLst>
          </p:nvPr>
        </p:nvGraphicFramePr>
        <p:xfrm>
          <a:off x="303239" y="3807019"/>
          <a:ext cx="6269033" cy="5322445"/>
        </p:xfrm>
        <a:graphic>
          <a:graphicData uri="http://schemas.openxmlformats.org/drawingml/2006/table">
            <a:tbl>
              <a:tblPr firstRow="1" firstCol="1" bandRow="1">
                <a:tableStyleId>{073A0DAA-6AF3-43AB-8588-CEC1D06C72B9}</a:tableStyleId>
              </a:tblPr>
              <a:tblGrid>
                <a:gridCol w="1901625"/>
                <a:gridCol w="4367408"/>
              </a:tblGrid>
              <a:tr h="368658">
                <a:tc>
                  <a: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US" altLang="zh-TW" sz="1600" kern="1200" dirty="0" smtClean="0">
                          <a:effectLst/>
                        </a:rPr>
                        <a:t>Model</a:t>
                      </a:r>
                      <a:endParaRPr lang="zh-TW" altLang="zh-TW" sz="1600" b="1" kern="1200" dirty="0" smtClean="0">
                        <a:solidFill>
                          <a:schemeClr val="tx1"/>
                        </a:solidFill>
                        <a:effectLst/>
                        <a:latin typeface="+mj-lt"/>
                        <a:ea typeface="SimSun"/>
                        <a:cs typeface="Calibri" pitchFamily="34" charset="0"/>
                      </a:endParaRPr>
                    </a:p>
                  </a:txBody>
                  <a:tcPr marL="50800" marR="50800" marT="50800" marB="50800" anchor="ctr"/>
                </a:tc>
                <a:tc>
                  <a:txBody>
                    <a:bodyPr/>
                    <a:lstStyle/>
                    <a:p>
                      <a:pPr marL="88900" marR="0" indent="0" algn="l" defTabSz="914400" rtl="0" eaLnBrk="1" fontAlgn="base" latinLnBrk="0" hangingPunct="1">
                        <a:lnSpc>
                          <a:spcPct val="100000"/>
                        </a:lnSpc>
                        <a:spcBef>
                          <a:spcPts val="0"/>
                        </a:spcBef>
                        <a:spcAft>
                          <a:spcPts val="0"/>
                        </a:spcAft>
                        <a:buClrTx/>
                        <a:buSzTx/>
                        <a:buFontTx/>
                        <a:buNone/>
                        <a:tabLst/>
                        <a:defRPr/>
                      </a:pPr>
                      <a:r>
                        <a:rPr lang="en-US" altLang="zh-TW" sz="1600" kern="1200" dirty="0" smtClean="0">
                          <a:effectLst/>
                        </a:rPr>
                        <a:t>MSI Enjoy 71</a:t>
                      </a:r>
                      <a:endParaRPr lang="zh-TW" altLang="zh-TW" sz="1600" b="1" kern="1200" dirty="0" smtClean="0">
                        <a:solidFill>
                          <a:schemeClr val="tx1"/>
                        </a:solidFill>
                        <a:effectLst/>
                        <a:latin typeface="+mj-lt"/>
                        <a:ea typeface="SimSun"/>
                        <a:cs typeface="Calibri" pitchFamily="34" charset="0"/>
                      </a:endParaRPr>
                    </a:p>
                  </a:txBody>
                  <a:tcPr marL="0" marR="0" marT="0" marB="0" anchor="ctr"/>
                </a:tc>
              </a:tr>
              <a:tr h="303601">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fontAlgn="base">
                        <a:spcAft>
                          <a:spcPts val="0"/>
                        </a:spcAft>
                      </a:pPr>
                      <a:r>
                        <a:rPr lang="en-US" sz="1200" dirty="0">
                          <a:effectLst/>
                        </a:rPr>
                        <a:t>Processor</a:t>
                      </a:r>
                      <a:endParaRPr lang="zh-TW" sz="1200" dirty="0">
                        <a:solidFill>
                          <a:schemeClr val="tx1"/>
                        </a:solidFill>
                        <a:effectLst/>
                        <a:latin typeface="+mj-lt"/>
                        <a:ea typeface="SimSun"/>
                        <a:cs typeface="Calibri" pitchFamily="34" charset="0"/>
                      </a:endParaRPr>
                    </a:p>
                  </a:txBody>
                  <a:tcPr marL="50800" marR="50800" marT="50800" marB="5080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88900" indent="0" fontAlgn="base">
                        <a:spcAft>
                          <a:spcPts val="0"/>
                        </a:spcAft>
                      </a:pPr>
                      <a:r>
                        <a:rPr lang="en-US" sz="1200" dirty="0">
                          <a:effectLst/>
                        </a:rPr>
                        <a:t>Dual Core AML8726-MX  1.5GHz </a:t>
                      </a:r>
                      <a:endParaRPr lang="zh-TW" sz="1200" b="1" dirty="0">
                        <a:solidFill>
                          <a:srgbClr val="FF0000"/>
                        </a:solidFill>
                        <a:effectLst/>
                        <a:latin typeface="+mj-lt"/>
                        <a:ea typeface="SimSun"/>
                        <a:cs typeface="Calibri" pitchFamily="34" charset="0"/>
                      </a:endParaRPr>
                    </a:p>
                  </a:txBody>
                  <a:tcPr marL="0" marR="0" marT="0" marB="0" anchor="ctr"/>
                </a:tc>
              </a:tr>
              <a:tr h="292758">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fontAlgn="base">
                        <a:spcAft>
                          <a:spcPts val="0"/>
                        </a:spcAft>
                      </a:pPr>
                      <a:r>
                        <a:rPr lang="en-US" sz="1200" dirty="0">
                          <a:effectLst/>
                        </a:rPr>
                        <a:t>OS</a:t>
                      </a:r>
                      <a:endParaRPr lang="zh-TW" sz="1200" dirty="0">
                        <a:solidFill>
                          <a:schemeClr val="tx1"/>
                        </a:solidFill>
                        <a:effectLst/>
                        <a:latin typeface="+mj-lt"/>
                        <a:ea typeface="SimSun"/>
                        <a:cs typeface="Calibri" pitchFamily="34" charset="0"/>
                      </a:endParaRPr>
                    </a:p>
                  </a:txBody>
                  <a:tcPr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88900" indent="0" algn="l" defTabSz="914400" rtl="0" eaLnBrk="1" fontAlgn="base" latinLnBrk="0" hangingPunct="1">
                        <a:spcAft>
                          <a:spcPts val="0"/>
                        </a:spcAft>
                      </a:pPr>
                      <a:r>
                        <a:rPr lang="en-US" sz="1200" kern="1200" dirty="0">
                          <a:effectLst/>
                        </a:rPr>
                        <a:t>Android 4.0 Ice Cream Sandwich</a:t>
                      </a:r>
                      <a:endParaRPr lang="zh-TW" sz="1200" kern="1200" dirty="0">
                        <a:solidFill>
                          <a:schemeClr val="tx1"/>
                        </a:solidFill>
                        <a:effectLst/>
                        <a:latin typeface="+mj-lt"/>
                        <a:ea typeface="+mn-ea"/>
                        <a:cs typeface="Calibri" pitchFamily="34" charset="0"/>
                      </a:endParaRPr>
                    </a:p>
                  </a:txBody>
                  <a:tcPr marL="0" marR="0" marT="0" marB="0" anchor="ctr"/>
                </a:tc>
              </a:tr>
              <a:tr h="292758">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fontAlgn="base">
                        <a:spcAft>
                          <a:spcPts val="0"/>
                        </a:spcAft>
                      </a:pPr>
                      <a:r>
                        <a:rPr lang="en-US" sz="1200" dirty="0">
                          <a:effectLst/>
                        </a:rPr>
                        <a:t>Display</a:t>
                      </a:r>
                      <a:endParaRPr lang="zh-TW" sz="1200" dirty="0">
                        <a:solidFill>
                          <a:schemeClr val="tx1"/>
                        </a:solidFill>
                        <a:effectLst/>
                        <a:latin typeface="+mj-lt"/>
                        <a:ea typeface="SimSun"/>
                        <a:cs typeface="Calibri" pitchFamily="34" charset="0"/>
                      </a:endParaRPr>
                    </a:p>
                  </a:txBody>
                  <a:tcPr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88900" indent="0" algn="l" defTabSz="914400" rtl="0" eaLnBrk="1" fontAlgn="base" latinLnBrk="0" hangingPunct="1">
                        <a:spcAft>
                          <a:spcPts val="0"/>
                        </a:spcAft>
                      </a:pPr>
                      <a:r>
                        <a:rPr lang="en-US" sz="1200" kern="1200" dirty="0">
                          <a:effectLst/>
                        </a:rPr>
                        <a:t>1024 x 600 IPS 7” </a:t>
                      </a:r>
                      <a:r>
                        <a:rPr lang="en-US" sz="1200" kern="1200" dirty="0" smtClean="0">
                          <a:effectLst/>
                        </a:rPr>
                        <a:t>LED Panel</a:t>
                      </a:r>
                      <a:endParaRPr lang="zh-TW" sz="1200" b="1" kern="1200" dirty="0">
                        <a:solidFill>
                          <a:srgbClr val="FF0000"/>
                        </a:solidFill>
                        <a:effectLst/>
                        <a:latin typeface="+mj-lt"/>
                        <a:ea typeface="+mn-ea"/>
                        <a:cs typeface="Calibri" pitchFamily="34" charset="0"/>
                      </a:endParaRPr>
                    </a:p>
                  </a:txBody>
                  <a:tcPr marL="0" marR="0" marT="0" marB="0" anchor="ctr"/>
                </a:tc>
              </a:tr>
              <a:tr h="254393">
                <a:tc>
                  <a:txBody>
                    <a:bodyPr/>
                    <a:lstStyle/>
                    <a:p>
                      <a:pPr algn="l" fontAlgn="base">
                        <a:spcAft>
                          <a:spcPts val="0"/>
                        </a:spcAft>
                      </a:pPr>
                      <a:r>
                        <a:rPr lang="en-US" altLang="zh-TW" sz="1200" dirty="0" smtClean="0">
                          <a:effectLst/>
                        </a:rPr>
                        <a:t>HDD</a:t>
                      </a:r>
                      <a:endParaRPr lang="zh-TW" sz="1200" dirty="0">
                        <a:solidFill>
                          <a:schemeClr val="bg1"/>
                        </a:solidFill>
                        <a:effectLst/>
                        <a:latin typeface="+mj-lt"/>
                        <a:ea typeface="SimSun"/>
                        <a:cs typeface="Calibri" pitchFamily="34" charset="0"/>
                      </a:endParaRPr>
                    </a:p>
                  </a:txBody>
                  <a:tcPr anchor="ctr"/>
                </a:tc>
                <a:tc>
                  <a:txBody>
                    <a:bodyPr/>
                    <a:lstStyle/>
                    <a:p>
                      <a:pPr marL="88900" indent="0" algn="l" defTabSz="914400" rtl="0" eaLnBrk="1" fontAlgn="base" latinLnBrk="0" hangingPunct="1">
                        <a:spcAft>
                          <a:spcPts val="0"/>
                        </a:spcAft>
                      </a:pPr>
                      <a:r>
                        <a:rPr lang="en-US" altLang="zh-TW" sz="1200" kern="1200" dirty="0" smtClean="0">
                          <a:effectLst/>
                        </a:rPr>
                        <a:t>8GB ROM</a:t>
                      </a:r>
                      <a:endParaRPr lang="zh-TW" sz="1200" kern="1200" dirty="0">
                        <a:solidFill>
                          <a:schemeClr val="tx1"/>
                        </a:solidFill>
                        <a:effectLst/>
                        <a:latin typeface="+mj-lt"/>
                        <a:ea typeface="+mn-ea"/>
                        <a:cs typeface="Calibri" pitchFamily="34" charset="0"/>
                      </a:endParaRPr>
                    </a:p>
                  </a:txBody>
                  <a:tcPr marL="0" marR="0" marT="0" marB="0" anchor="ctr"/>
                </a:tc>
              </a:tr>
              <a:tr h="340113">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fontAlgn="base">
                        <a:spcAft>
                          <a:spcPts val="0"/>
                        </a:spcAft>
                      </a:pPr>
                      <a:r>
                        <a:rPr lang="en-US" sz="1200" dirty="0">
                          <a:effectLst/>
                        </a:rPr>
                        <a:t>Memory / Storage</a:t>
                      </a:r>
                      <a:endParaRPr lang="zh-TW" sz="1200" dirty="0">
                        <a:solidFill>
                          <a:schemeClr val="tx1"/>
                        </a:solidFill>
                        <a:effectLst/>
                        <a:latin typeface="+mj-lt"/>
                        <a:ea typeface="SimSun"/>
                        <a:cs typeface="Calibri" pitchFamily="34" charset="0"/>
                      </a:endParaRPr>
                    </a:p>
                  </a:txBody>
                  <a:tcPr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88900" indent="0" algn="l" defTabSz="914400" rtl="0" eaLnBrk="1" fontAlgn="base" latinLnBrk="0" hangingPunct="1">
                        <a:spcAft>
                          <a:spcPts val="0"/>
                        </a:spcAft>
                      </a:pPr>
                      <a:r>
                        <a:rPr lang="en-US" sz="1200" kern="1200" dirty="0">
                          <a:effectLst/>
                        </a:rPr>
                        <a:t>DDR3 1GB </a:t>
                      </a:r>
                      <a:endParaRPr lang="zh-TW" sz="1200" kern="1200" dirty="0">
                        <a:solidFill>
                          <a:schemeClr val="tx1"/>
                        </a:solidFill>
                        <a:effectLst/>
                        <a:latin typeface="+mj-lt"/>
                        <a:ea typeface="+mn-ea"/>
                        <a:cs typeface="Calibri" pitchFamily="34" charset="0"/>
                      </a:endParaRPr>
                    </a:p>
                  </a:txBody>
                  <a:tcPr marL="0" marR="0" marT="0" marB="0" anchor="ctr"/>
                </a:tc>
              </a:tr>
              <a:tr h="292758">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fontAlgn="base">
                        <a:spcAft>
                          <a:spcPts val="0"/>
                        </a:spcAft>
                      </a:pPr>
                      <a:r>
                        <a:rPr lang="en-US" sz="1200" dirty="0">
                          <a:effectLst/>
                        </a:rPr>
                        <a:t>Webcam</a:t>
                      </a:r>
                      <a:endParaRPr lang="zh-TW" sz="1200" dirty="0">
                        <a:solidFill>
                          <a:schemeClr val="tx1"/>
                        </a:solidFill>
                        <a:effectLst/>
                        <a:latin typeface="+mj-lt"/>
                        <a:ea typeface="SimSun"/>
                        <a:cs typeface="Calibri" pitchFamily="34" charset="0"/>
                      </a:endParaRPr>
                    </a:p>
                  </a:txBody>
                  <a:tcPr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88900" indent="0" algn="l" defTabSz="914400" rtl="0" eaLnBrk="1" fontAlgn="base" latinLnBrk="0" hangingPunct="1">
                        <a:spcAft>
                          <a:spcPts val="0"/>
                        </a:spcAft>
                      </a:pPr>
                      <a:r>
                        <a:rPr lang="en-US" sz="1200" kern="1200" dirty="0">
                          <a:effectLst/>
                        </a:rPr>
                        <a:t>Front 0.3M FF / Rear 2.0M FF</a:t>
                      </a:r>
                      <a:endParaRPr lang="zh-TW" sz="1200" kern="1200" dirty="0">
                        <a:solidFill>
                          <a:schemeClr val="tx1"/>
                        </a:solidFill>
                        <a:effectLst/>
                        <a:latin typeface="+mj-lt"/>
                        <a:ea typeface="+mn-ea"/>
                        <a:cs typeface="Calibri" pitchFamily="34" charset="0"/>
                      </a:endParaRPr>
                    </a:p>
                  </a:txBody>
                  <a:tcPr marL="0" marR="0" marT="0" marB="0" anchor="ctr"/>
                </a:tc>
              </a:tr>
              <a:tr h="292758">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fontAlgn="base">
                        <a:spcAft>
                          <a:spcPts val="0"/>
                        </a:spcAft>
                      </a:pPr>
                      <a:r>
                        <a:rPr lang="en-US" sz="1200" dirty="0">
                          <a:effectLst/>
                        </a:rPr>
                        <a:t>Network</a:t>
                      </a:r>
                      <a:endParaRPr lang="zh-TW" sz="1200" dirty="0">
                        <a:solidFill>
                          <a:schemeClr val="tx1"/>
                        </a:solidFill>
                        <a:effectLst/>
                        <a:latin typeface="+mj-lt"/>
                        <a:ea typeface="SimSun"/>
                        <a:cs typeface="Calibri" pitchFamily="34" charset="0"/>
                      </a:endParaRPr>
                    </a:p>
                  </a:txBody>
                  <a:tcPr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88900" indent="0" algn="l" defTabSz="914400" rtl="0" eaLnBrk="1" fontAlgn="base" latinLnBrk="0" hangingPunct="1">
                        <a:spcAft>
                          <a:spcPts val="0"/>
                        </a:spcAft>
                      </a:pPr>
                      <a:r>
                        <a:rPr lang="en-US" sz="1200" kern="1200" dirty="0">
                          <a:effectLst/>
                        </a:rPr>
                        <a:t>Wi-Fi (802.11 b/g/n) </a:t>
                      </a:r>
                      <a:endParaRPr lang="zh-TW" sz="1200" kern="1200" dirty="0">
                        <a:solidFill>
                          <a:schemeClr val="tx1"/>
                        </a:solidFill>
                        <a:effectLst/>
                        <a:latin typeface="+mj-lt"/>
                        <a:ea typeface="+mn-ea"/>
                        <a:cs typeface="Calibri" pitchFamily="34" charset="0"/>
                      </a:endParaRPr>
                    </a:p>
                  </a:txBody>
                  <a:tcPr marL="0" marR="0" marT="0" marB="0" anchor="ctr"/>
                </a:tc>
              </a:tr>
              <a:tr h="317182">
                <a:tc>
                  <a:txBody>
                    <a:bodyPr/>
                    <a:lstStyle/>
                    <a:p>
                      <a:pPr algn="l" fontAlgn="base">
                        <a:spcAft>
                          <a:spcPts val="0"/>
                        </a:spcAft>
                      </a:pPr>
                      <a:r>
                        <a:rPr lang="en-US" altLang="zh-TW" sz="1200" kern="1200" dirty="0" smtClean="0"/>
                        <a:t>HDMI</a:t>
                      </a:r>
                      <a:endParaRPr lang="zh-TW" sz="700" b="1" dirty="0">
                        <a:solidFill>
                          <a:schemeClr val="tx1"/>
                        </a:solidFill>
                        <a:effectLst/>
                        <a:latin typeface="+mj-lt"/>
                        <a:ea typeface="SimSun"/>
                        <a:cs typeface="Calibri" pitchFamily="34" charset="0"/>
                      </a:endParaRPr>
                    </a:p>
                  </a:txBody>
                  <a:tcPr anchor="ctr"/>
                </a:tc>
                <a:tc>
                  <a:txBody>
                    <a:bodyPr/>
                    <a:lstStyle/>
                    <a:p>
                      <a:pPr marL="88900" indent="0" algn="l" defTabSz="914400" rtl="0" eaLnBrk="1" fontAlgn="base" latinLnBrk="0" hangingPunct="1">
                        <a:spcAft>
                          <a:spcPts val="0"/>
                        </a:spcAft>
                      </a:pPr>
                      <a:r>
                        <a:rPr lang="en-US" altLang="zh-TW" sz="1200" kern="1200" dirty="0" smtClean="0">
                          <a:effectLst/>
                        </a:rPr>
                        <a:t>Mini-HDMI</a:t>
                      </a:r>
                      <a:endParaRPr lang="zh-TW" sz="1200" b="0" kern="1200" dirty="0">
                        <a:solidFill>
                          <a:schemeClr val="tx1"/>
                        </a:solidFill>
                        <a:effectLst/>
                        <a:latin typeface="+mj-lt"/>
                        <a:ea typeface="+mn-ea"/>
                        <a:cs typeface="Calibri" pitchFamily="34" charset="0"/>
                      </a:endParaRPr>
                    </a:p>
                  </a:txBody>
                  <a:tcPr marL="0" marR="0" marT="0" marB="0" anchor="ctr"/>
                </a:tc>
              </a:tr>
              <a:tr h="304824">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fontAlgn="base">
                        <a:spcAft>
                          <a:spcPts val="0"/>
                        </a:spcAft>
                      </a:pPr>
                      <a:r>
                        <a:rPr lang="en-US" altLang="zh-TW" sz="1200" kern="1200" dirty="0" smtClean="0"/>
                        <a:t>USB 2.0 port</a:t>
                      </a:r>
                      <a:endParaRPr lang="zh-TW" sz="1000" b="1" dirty="0">
                        <a:solidFill>
                          <a:schemeClr val="tx1"/>
                        </a:solidFill>
                        <a:effectLst/>
                        <a:latin typeface="+mj-lt"/>
                        <a:ea typeface="SimSun"/>
                        <a:cs typeface="Calibri" pitchFamily="34" charset="0"/>
                      </a:endParaRPr>
                    </a:p>
                  </a:txBody>
                  <a:tcPr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88900" indent="0" algn="l" defTabSz="914400" rtl="0" eaLnBrk="1" fontAlgn="base" latinLnBrk="0" hangingPunct="1">
                        <a:spcAft>
                          <a:spcPts val="0"/>
                        </a:spcAft>
                      </a:pPr>
                      <a:r>
                        <a:rPr lang="en-US" sz="1200" kern="1200" dirty="0">
                          <a:effectLst/>
                        </a:rPr>
                        <a:t>Micro-USB </a:t>
                      </a:r>
                      <a:endParaRPr lang="zh-TW" sz="1200" b="1" kern="1200" dirty="0">
                        <a:solidFill>
                          <a:srgbClr val="FF0000"/>
                        </a:solidFill>
                        <a:effectLst/>
                        <a:latin typeface="+mj-lt"/>
                        <a:ea typeface="+mn-ea"/>
                        <a:cs typeface="Calibri" pitchFamily="34" charset="0"/>
                      </a:endParaRPr>
                    </a:p>
                  </a:txBody>
                  <a:tcPr marL="0" marR="0" marT="0" marB="0" anchor="ctr"/>
                </a:tc>
              </a:tr>
              <a:tr h="357211">
                <a:tc>
                  <a:txBody>
                    <a:bodyPr/>
                    <a:lstStyle/>
                    <a:p>
                      <a:pPr algn="l" fontAlgn="base">
                        <a:spcAft>
                          <a:spcPts val="0"/>
                        </a:spcAft>
                      </a:pPr>
                      <a:r>
                        <a:rPr lang="en-US" altLang="zh-TW" sz="1200" kern="1200" dirty="0" err="1" smtClean="0"/>
                        <a:t>Mic</a:t>
                      </a:r>
                      <a:r>
                        <a:rPr lang="en-US" altLang="zh-TW" sz="1200" kern="1200" dirty="0" smtClean="0"/>
                        <a:t>-in/Headphone-out</a:t>
                      </a:r>
                      <a:endParaRPr lang="zh-TW" sz="400" b="1" dirty="0">
                        <a:solidFill>
                          <a:schemeClr val="bg1"/>
                        </a:solidFill>
                        <a:effectLst/>
                        <a:latin typeface="+mj-lt"/>
                        <a:ea typeface="SimSun"/>
                        <a:cs typeface="Calibri" pitchFamily="34" charset="0"/>
                      </a:endParaRPr>
                    </a:p>
                  </a:txBody>
                  <a:tcPr anchor="ctr"/>
                </a:tc>
                <a:tc>
                  <a:txBody>
                    <a:bodyPr/>
                    <a:lstStyle/>
                    <a:p>
                      <a:pPr marL="88900" indent="0" algn="l" defTabSz="914400" rtl="0" eaLnBrk="1" fontAlgn="base" latinLnBrk="0" hangingPunct="1">
                        <a:spcAft>
                          <a:spcPts val="0"/>
                        </a:spcAft>
                      </a:pPr>
                      <a:r>
                        <a:rPr lang="en-US" altLang="zh-TW" sz="1200" kern="1200" dirty="0" smtClean="0"/>
                        <a:t>3.5mm Headphone Jack</a:t>
                      </a:r>
                      <a:endParaRPr lang="zh-TW" sz="400" kern="1200" dirty="0">
                        <a:solidFill>
                          <a:schemeClr val="tx1"/>
                        </a:solidFill>
                        <a:effectLst/>
                        <a:latin typeface="+mj-lt"/>
                        <a:ea typeface="+mn-ea"/>
                        <a:cs typeface="Calibri" pitchFamily="34" charset="0"/>
                      </a:endParaRPr>
                    </a:p>
                  </a:txBody>
                  <a:tcPr marL="0" marR="0" marT="0" marB="0" anchor="ctr"/>
                </a:tc>
              </a:tr>
              <a:tr h="324997">
                <a:tc>
                  <a:txBody>
                    <a:bodyPr/>
                    <a:lstStyle/>
                    <a:p>
                      <a:pPr algn="l" fontAlgn="base">
                        <a:spcAft>
                          <a:spcPts val="0"/>
                        </a:spcAft>
                      </a:pPr>
                      <a:r>
                        <a:rPr lang="en-US" altLang="zh-TW" sz="1200" kern="1200" dirty="0" smtClean="0"/>
                        <a:t>Card Reader</a:t>
                      </a:r>
                      <a:endParaRPr lang="zh-TW" sz="700" b="1" dirty="0">
                        <a:solidFill>
                          <a:schemeClr val="bg1"/>
                        </a:solidFill>
                        <a:effectLst/>
                        <a:latin typeface="+mj-lt"/>
                        <a:ea typeface="SimSun"/>
                        <a:cs typeface="Calibri" pitchFamily="34" charset="0"/>
                      </a:endParaRPr>
                    </a:p>
                  </a:txBody>
                  <a:tcPr anchor="ctr"/>
                </a:tc>
                <a:tc>
                  <a:txBody>
                    <a:bodyPr/>
                    <a:lstStyle/>
                    <a:p>
                      <a:pPr marL="88900" indent="0" algn="l" defTabSz="914400" rtl="0" eaLnBrk="1" fontAlgn="base" latinLnBrk="0" hangingPunct="1">
                        <a:spcAft>
                          <a:spcPts val="0"/>
                        </a:spcAft>
                      </a:pPr>
                      <a:r>
                        <a:rPr lang="en-US" altLang="zh-TW" sz="1200" kern="1200" dirty="0" smtClean="0"/>
                        <a:t>micro-SD(Max 32GB)</a:t>
                      </a:r>
                      <a:endParaRPr lang="zh-TW" sz="700" kern="1200" dirty="0">
                        <a:solidFill>
                          <a:schemeClr val="tx1"/>
                        </a:solidFill>
                        <a:effectLst/>
                        <a:latin typeface="+mj-lt"/>
                        <a:ea typeface="+mn-ea"/>
                        <a:cs typeface="Calibri" pitchFamily="34" charset="0"/>
                      </a:endParaRPr>
                    </a:p>
                  </a:txBody>
                  <a:tcPr marL="0" marR="0" marT="0" marB="0" anchor="ctr"/>
                </a:tc>
              </a:tr>
              <a:tr h="324997">
                <a:tc>
                  <a:txBody>
                    <a:bodyPr/>
                    <a:lstStyle/>
                    <a:p>
                      <a:pPr algn="l" fontAlgn="base">
                        <a:spcAft>
                          <a:spcPts val="0"/>
                        </a:spcAft>
                      </a:pPr>
                      <a:r>
                        <a:rPr lang="en-US" altLang="zh-TW" sz="1200" kern="1200" dirty="0" smtClean="0"/>
                        <a:t>Wireless LAN</a:t>
                      </a:r>
                      <a:endParaRPr lang="zh-TW" sz="1000" b="1" dirty="0">
                        <a:solidFill>
                          <a:schemeClr val="bg1"/>
                        </a:solidFill>
                        <a:effectLst/>
                        <a:latin typeface="+mj-lt"/>
                        <a:ea typeface="SimSun"/>
                        <a:cs typeface="Calibri" pitchFamily="34" charset="0"/>
                      </a:endParaRPr>
                    </a:p>
                  </a:txBody>
                  <a:tcPr anchor="ctr"/>
                </a:tc>
                <a:tc>
                  <a:txBody>
                    <a:bodyPr/>
                    <a:lstStyle/>
                    <a:p>
                      <a:pPr marL="88900" indent="0" algn="l" defTabSz="914400" rtl="0" eaLnBrk="1" fontAlgn="base" latinLnBrk="0" hangingPunct="1">
                        <a:spcAft>
                          <a:spcPts val="0"/>
                        </a:spcAft>
                      </a:pPr>
                      <a:r>
                        <a:rPr lang="en-US" altLang="zh-TW" sz="1200" kern="1200" dirty="0" smtClean="0"/>
                        <a:t>802.11 b/g/n</a:t>
                      </a:r>
                      <a:endParaRPr lang="zh-TW" sz="1000" kern="1200" dirty="0">
                        <a:solidFill>
                          <a:schemeClr val="tx1"/>
                        </a:solidFill>
                        <a:effectLst/>
                        <a:latin typeface="+mj-lt"/>
                        <a:ea typeface="+mn-ea"/>
                        <a:cs typeface="Calibri" pitchFamily="34" charset="0"/>
                      </a:endParaRPr>
                    </a:p>
                  </a:txBody>
                  <a:tcPr marL="0" marR="0" marT="0" marB="0" anchor="ctr"/>
                </a:tc>
              </a:tr>
              <a:tr h="324997">
                <a:tc>
                  <a:txBody>
                    <a:bodyPr/>
                    <a:lstStyle/>
                    <a:p>
                      <a:pPr algn="l" fontAlgn="base">
                        <a:spcAft>
                          <a:spcPts val="0"/>
                        </a:spcAft>
                      </a:pPr>
                      <a:r>
                        <a:rPr lang="en-US" altLang="zh-TW" sz="1200" dirty="0" smtClean="0">
                          <a:effectLst/>
                        </a:rPr>
                        <a:t>AC Adapter</a:t>
                      </a:r>
                      <a:endParaRPr lang="zh-TW" sz="1200" dirty="0">
                        <a:solidFill>
                          <a:schemeClr val="bg1"/>
                        </a:solidFill>
                        <a:effectLst/>
                        <a:latin typeface="+mj-lt"/>
                        <a:ea typeface="SimSun"/>
                        <a:cs typeface="Calibri" pitchFamily="34" charset="0"/>
                      </a:endParaRPr>
                    </a:p>
                  </a:txBody>
                  <a:tcPr anchor="ctr"/>
                </a:tc>
                <a:tc>
                  <a:txBody>
                    <a:bodyPr/>
                    <a:lstStyle/>
                    <a:p>
                      <a:pPr marL="88900" indent="0" algn="l" defTabSz="914400" rtl="0" eaLnBrk="1" fontAlgn="base" latinLnBrk="0" hangingPunct="1">
                        <a:spcAft>
                          <a:spcPts val="0"/>
                        </a:spcAft>
                      </a:pPr>
                      <a:r>
                        <a:rPr lang="en-US" altLang="zh-TW" sz="1200" kern="1200" dirty="0" smtClean="0"/>
                        <a:t>AC Input AC100</a:t>
                      </a:r>
                      <a:r>
                        <a:rPr lang="zh-TW" altLang="en-US" sz="1200" kern="1200" dirty="0" smtClean="0"/>
                        <a:t>～</a:t>
                      </a:r>
                      <a:r>
                        <a:rPr lang="en-US" altLang="zh-TW" sz="1200" kern="1200" dirty="0" smtClean="0"/>
                        <a:t>240V/DC 5V/2A</a:t>
                      </a:r>
                      <a:endParaRPr lang="zh-TW" sz="1200" kern="1200" dirty="0">
                        <a:solidFill>
                          <a:schemeClr val="tx1"/>
                        </a:solidFill>
                        <a:effectLst/>
                        <a:latin typeface="+mj-lt"/>
                        <a:ea typeface="+mn-ea"/>
                        <a:cs typeface="Calibri" pitchFamily="34" charset="0"/>
                      </a:endParaRPr>
                    </a:p>
                  </a:txBody>
                  <a:tcPr marL="0" marR="0" marT="0" marB="0" anchor="ctr"/>
                </a:tc>
              </a:tr>
              <a:tr h="324997">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fontAlgn="base">
                        <a:spcAft>
                          <a:spcPts val="0"/>
                        </a:spcAft>
                      </a:pPr>
                      <a:r>
                        <a:rPr lang="en-US" sz="1200" dirty="0">
                          <a:effectLst/>
                        </a:rPr>
                        <a:t>Battery Type</a:t>
                      </a:r>
                      <a:endParaRPr lang="zh-TW" sz="1200" dirty="0">
                        <a:solidFill>
                          <a:schemeClr val="tx1"/>
                        </a:solidFill>
                        <a:effectLst/>
                        <a:latin typeface="+mj-lt"/>
                        <a:ea typeface="SimSun"/>
                        <a:cs typeface="Calibri" pitchFamily="34" charset="0"/>
                      </a:endParaRPr>
                    </a:p>
                  </a:txBody>
                  <a:tcPr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88900" indent="0" algn="l" defTabSz="914400" rtl="0" eaLnBrk="1" fontAlgn="base" latinLnBrk="0" hangingPunct="1">
                        <a:spcAft>
                          <a:spcPts val="0"/>
                        </a:spcAft>
                      </a:pPr>
                      <a:r>
                        <a:rPr lang="en-US" sz="1200" kern="1200" dirty="0" smtClean="0">
                          <a:effectLst/>
                        </a:rPr>
                        <a:t>3200mAh </a:t>
                      </a:r>
                      <a:r>
                        <a:rPr lang="en-US" sz="1200" kern="1200" dirty="0">
                          <a:effectLst/>
                        </a:rPr>
                        <a:t>(support micro USB charging)</a:t>
                      </a:r>
                      <a:endParaRPr lang="zh-TW" sz="1200" kern="1200" dirty="0">
                        <a:solidFill>
                          <a:schemeClr val="tx1"/>
                        </a:solidFill>
                        <a:effectLst/>
                        <a:latin typeface="+mj-lt"/>
                        <a:ea typeface="+mn-ea"/>
                        <a:cs typeface="Calibri" pitchFamily="34" charset="0"/>
                      </a:endParaRPr>
                    </a:p>
                  </a:txBody>
                  <a:tcPr marL="0" marR="0" marT="0" marB="0" anchor="ctr"/>
                </a:tc>
              </a:tr>
              <a:tr h="292758">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fontAlgn="base">
                        <a:spcAft>
                          <a:spcPts val="0"/>
                        </a:spcAft>
                      </a:pPr>
                      <a:r>
                        <a:rPr lang="en-US" sz="1200" dirty="0">
                          <a:effectLst/>
                        </a:rPr>
                        <a:t>Dimension</a:t>
                      </a:r>
                      <a:endParaRPr lang="zh-TW" sz="1200" dirty="0">
                        <a:solidFill>
                          <a:schemeClr val="tx1"/>
                        </a:solidFill>
                        <a:effectLst/>
                        <a:latin typeface="+mj-lt"/>
                        <a:ea typeface="SimSun"/>
                        <a:cs typeface="Calibri" pitchFamily="34" charset="0"/>
                      </a:endParaRPr>
                    </a:p>
                  </a:txBody>
                  <a:tcPr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88900" indent="0" algn="l" defTabSz="914400" rtl="0" eaLnBrk="1" fontAlgn="base" latinLnBrk="0" hangingPunct="1">
                        <a:spcAft>
                          <a:spcPts val="0"/>
                        </a:spcAft>
                      </a:pPr>
                      <a:r>
                        <a:rPr lang="pl-PL" sz="1200" kern="1200" dirty="0">
                          <a:effectLst/>
                        </a:rPr>
                        <a:t>191 </a:t>
                      </a:r>
                      <a:r>
                        <a:rPr lang="en-US" sz="1200" kern="1200" dirty="0">
                          <a:effectLst/>
                        </a:rPr>
                        <a:t>mm </a:t>
                      </a:r>
                      <a:r>
                        <a:rPr lang="pl-PL" sz="1200" kern="1200" dirty="0">
                          <a:effectLst/>
                        </a:rPr>
                        <a:t>x  119 </a:t>
                      </a:r>
                      <a:r>
                        <a:rPr lang="en-US" sz="1200" kern="1200" dirty="0">
                          <a:effectLst/>
                        </a:rPr>
                        <a:t>mm</a:t>
                      </a:r>
                      <a:r>
                        <a:rPr lang="pl-PL" sz="1200" kern="1200" dirty="0">
                          <a:effectLst/>
                        </a:rPr>
                        <a:t> x </a:t>
                      </a:r>
                      <a:r>
                        <a:rPr lang="en-US" sz="1200" kern="1200" dirty="0">
                          <a:effectLst/>
                        </a:rPr>
                        <a:t>8.9</a:t>
                      </a:r>
                      <a:r>
                        <a:rPr lang="pl-PL" sz="1200" kern="1200" dirty="0">
                          <a:effectLst/>
                        </a:rPr>
                        <a:t> mm </a:t>
                      </a:r>
                      <a:endParaRPr lang="zh-TW" sz="1200" b="1" kern="1200" dirty="0">
                        <a:solidFill>
                          <a:srgbClr val="FF0000"/>
                        </a:solidFill>
                        <a:effectLst/>
                        <a:latin typeface="+mj-lt"/>
                        <a:ea typeface="+mn-ea"/>
                        <a:cs typeface="Calibri" pitchFamily="34" charset="0"/>
                      </a:endParaRPr>
                    </a:p>
                  </a:txBody>
                  <a:tcPr marL="0" marR="0" marT="0" marB="0" anchor="ctr"/>
                </a:tc>
              </a:tr>
              <a:tr h="292758">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fontAlgn="base">
                        <a:spcAft>
                          <a:spcPts val="0"/>
                        </a:spcAft>
                      </a:pPr>
                      <a:r>
                        <a:rPr lang="en-US" sz="1200" dirty="0">
                          <a:effectLst/>
                        </a:rPr>
                        <a:t>Weight</a:t>
                      </a:r>
                      <a:endParaRPr lang="zh-TW" sz="1200" dirty="0">
                        <a:solidFill>
                          <a:schemeClr val="tx1"/>
                        </a:solidFill>
                        <a:effectLst/>
                        <a:latin typeface="+mj-lt"/>
                        <a:ea typeface="SimSun"/>
                        <a:cs typeface="Calibri" pitchFamily="34" charset="0"/>
                      </a:endParaRPr>
                    </a:p>
                  </a:txBody>
                  <a:tcPr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88900" indent="0" algn="l" defTabSz="914400" rtl="0" eaLnBrk="1" fontAlgn="base" latinLnBrk="0" hangingPunct="1">
                        <a:spcAft>
                          <a:spcPts val="0"/>
                        </a:spcAft>
                      </a:pPr>
                      <a:r>
                        <a:rPr lang="en-US" sz="1200" kern="1200" dirty="0" smtClean="0">
                          <a:effectLst/>
                        </a:rPr>
                        <a:t>299g</a:t>
                      </a:r>
                      <a:endParaRPr lang="zh-TW" sz="1200" b="1" kern="1200" dirty="0">
                        <a:solidFill>
                          <a:srgbClr val="FF0000"/>
                        </a:solidFill>
                        <a:effectLst/>
                        <a:latin typeface="+mj-lt"/>
                        <a:ea typeface="+mn-ea"/>
                        <a:cs typeface="Calibri" pitchFamily="34" charset="0"/>
                      </a:endParaRPr>
                    </a:p>
                  </a:txBody>
                  <a:tcPr marL="0" marR="0" marT="0" marB="0" anchor="ctr"/>
                </a:tc>
              </a:tr>
            </a:tbl>
          </a:graphicData>
        </a:graphic>
      </p:graphicFrame>
      <p:sp>
        <p:nvSpPr>
          <p:cNvPr id="7" name="文字方塊 6"/>
          <p:cNvSpPr txBox="1"/>
          <p:nvPr/>
        </p:nvSpPr>
        <p:spPr>
          <a:xfrm>
            <a:off x="908720" y="1004754"/>
            <a:ext cx="5760640" cy="707886"/>
          </a:xfrm>
          <a:prstGeom prst="rect">
            <a:avLst/>
          </a:prstGeom>
          <a:noFill/>
        </p:spPr>
        <p:txBody>
          <a:bodyPr wrap="square" rtlCol="0">
            <a:spAutoFit/>
          </a:bodyPr>
          <a:lstStyle/>
          <a:p>
            <a:pPr algn="r"/>
            <a:r>
              <a:rPr lang="en-US" altLang="zh-TW" sz="4000" dirty="0" smtClean="0">
                <a:latin typeface="Eras Demi ITC" pitchFamily="34" charset="0"/>
                <a:ea typeface="Ebrima" pitchFamily="2" charset="0"/>
                <a:cs typeface="Tahoma" pitchFamily="34" charset="0"/>
              </a:rPr>
              <a:t>Enjoy71 Specification</a:t>
            </a:r>
            <a:endParaRPr lang="zh-TW" altLang="en-US" sz="4000" dirty="0">
              <a:latin typeface="Eras Demi ITC" pitchFamily="34" charset="0"/>
              <a:cs typeface="Tahoma" pitchFamily="34" charset="0"/>
            </a:endParaRPr>
          </a:p>
        </p:txBody>
      </p:sp>
      <p:sp>
        <p:nvSpPr>
          <p:cNvPr id="5" name="矩形 4"/>
          <p:cNvSpPr/>
          <p:nvPr/>
        </p:nvSpPr>
        <p:spPr>
          <a:xfrm>
            <a:off x="4121696" y="9444335"/>
            <a:ext cx="2736304" cy="461665"/>
          </a:xfrm>
          <a:prstGeom prst="rect">
            <a:avLst/>
          </a:prstGeom>
        </p:spPr>
        <p:txBody>
          <a:bodyPr wrap="square" anchor="t">
            <a:spAutoFit/>
          </a:bodyPr>
          <a:lstStyle/>
          <a:p>
            <a:pPr algn="r"/>
            <a:r>
              <a:rPr lang="en-US" altLang="zh-TW" sz="2400" dirty="0" smtClean="0">
                <a:latin typeface="Eras Demi ITC" pitchFamily="34" charset="0"/>
              </a:rPr>
              <a:t>Enjoy 71 Tablet</a:t>
            </a:r>
            <a:endParaRPr lang="zh-TW" altLang="en-US" sz="2400" dirty="0">
              <a:latin typeface="Eras Demi ITC" pitchFamily="34" charset="0"/>
            </a:endParaRPr>
          </a:p>
        </p:txBody>
      </p:sp>
      <p:pic>
        <p:nvPicPr>
          <p:cNvPr id="6" name="Picture 3" descr="\\nb_marcom\Marcom\- W Series\Enjoy\Enjoy 71\Product Photo\PNGS\MSI Enjoy71 Photo_09ss.png"/>
          <p:cNvPicPr>
            <a:picLocks noChangeAspect="1" noChangeArrowheads="1"/>
          </p:cNvPicPr>
          <p:nvPr/>
        </p:nvPicPr>
        <p:blipFill>
          <a:blip r:embed="rId4" cstate="print"/>
          <a:srcRect/>
          <a:stretch>
            <a:fillRect/>
          </a:stretch>
        </p:blipFill>
        <p:spPr bwMode="auto">
          <a:xfrm>
            <a:off x="5185995" y="1688251"/>
            <a:ext cx="1339349" cy="1944216"/>
          </a:xfrm>
          <a:prstGeom prst="rect">
            <a:avLst/>
          </a:prstGeom>
          <a:noFill/>
        </p:spPr>
      </p:pic>
      <p:pic>
        <p:nvPicPr>
          <p:cNvPr id="8" name="Picture 2" descr="\\nb_marcom\Marcom\- W Series\Enjoy\Enjoy 71\Product Photo\PNGS\MSI Enjoy71 Photo_06s+Wallpaper.png"/>
          <p:cNvPicPr>
            <a:picLocks noChangeAspect="1" noChangeArrowheads="1"/>
          </p:cNvPicPr>
          <p:nvPr/>
        </p:nvPicPr>
        <p:blipFill>
          <a:blip r:embed="rId5" cstate="print"/>
          <a:srcRect/>
          <a:stretch>
            <a:fillRect/>
          </a:stretch>
        </p:blipFill>
        <p:spPr bwMode="auto">
          <a:xfrm>
            <a:off x="3673827" y="2432393"/>
            <a:ext cx="1960517" cy="1296471"/>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2978</TotalTime>
  <Words>636</Words>
  <Application>Microsoft Office PowerPoint</Application>
  <PresentationFormat>A4 紙張 (210x297 公釐)</PresentationFormat>
  <Paragraphs>83</Paragraphs>
  <Slides>5</Slides>
  <Notes>2</Notes>
  <HiddenSlides>0</HiddenSlides>
  <MMClips>0</MMClips>
  <ScaleCrop>false</ScaleCrop>
  <HeadingPairs>
    <vt:vector size="4" baseType="variant">
      <vt:variant>
        <vt:lpstr>佈景主題</vt:lpstr>
      </vt:variant>
      <vt:variant>
        <vt:i4>1</vt:i4>
      </vt:variant>
      <vt:variant>
        <vt:lpstr>投影片標題</vt:lpstr>
      </vt:variant>
      <vt:variant>
        <vt:i4>5</vt:i4>
      </vt:variant>
    </vt:vector>
  </HeadingPairs>
  <TitlesOfParts>
    <vt:vector size="6" baseType="lpstr">
      <vt:lpstr>Office 佈景主題</vt:lpstr>
      <vt:lpstr>投影片 1</vt:lpstr>
      <vt:lpstr>投影片 2</vt:lpstr>
      <vt:lpstr>投影片 3</vt:lpstr>
      <vt:lpstr>投影片 4</vt:lpstr>
      <vt:lpstr>投影片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aaronchchang(張哲豪)</dc:creator>
  <cp:lastModifiedBy>aaronchchang</cp:lastModifiedBy>
  <cp:revision>207</cp:revision>
  <dcterms:created xsi:type="dcterms:W3CDTF">2012-11-07T01:44:19Z</dcterms:created>
  <dcterms:modified xsi:type="dcterms:W3CDTF">2012-12-26T11:09:32Z</dcterms:modified>
</cp:coreProperties>
</file>